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7" r:id="rId2"/>
    <p:sldId id="258" r:id="rId3"/>
    <p:sldId id="259" r:id="rId4"/>
    <p:sldId id="260" r:id="rId5"/>
    <p:sldId id="261" r:id="rId6"/>
    <p:sldId id="262" r:id="rId7"/>
    <p:sldId id="277" r:id="rId8"/>
    <p:sldId id="284" r:id="rId9"/>
    <p:sldId id="264" r:id="rId10"/>
    <p:sldId id="265" r:id="rId11"/>
    <p:sldId id="278" r:id="rId12"/>
    <p:sldId id="267" r:id="rId13"/>
    <p:sldId id="280" r:id="rId14"/>
    <p:sldId id="281" r:id="rId15"/>
    <p:sldId id="269" r:id="rId16"/>
    <p:sldId id="270" r:id="rId17"/>
    <p:sldId id="271" r:id="rId18"/>
    <p:sldId id="272" r:id="rId19"/>
    <p:sldId id="285" r:id="rId20"/>
    <p:sldId id="282" r:id="rId21"/>
    <p:sldId id="283" r:id="rId22"/>
    <p:sldId id="273" r:id="rId23"/>
    <p:sldId id="274" r:id="rId24"/>
    <p:sldId id="275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FE2824-6CD8-4873-BC08-13D82176D7DF}" type="datetimeFigureOut">
              <a:rPr lang="en-GB" smtClean="0"/>
              <a:t>03/07/2016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D1FD0B-B914-4F23-9455-E74D8D8EC5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768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1FD0B-B914-4F23-9455-E74D8D8EC56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004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24897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42386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41668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92554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39632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E8873A-393D-408D-AA67-85D76FCDD1AA}" type="datetimeFigureOut">
              <a:rPr lang="en-US">
                <a:solidFill>
                  <a:prstClr val="black"/>
                </a:solidFill>
              </a:rPr>
              <a:pPr/>
              <a:t>7/3/2016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FC285E3-3736-4797-AF53-E5E38917DF19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459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For charts use this style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344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ED58CB-EA5D-4B50-B599-B9570DDD8DD7}" type="datetimeFigureOut">
              <a:rPr lang="en-GB">
                <a:solidFill>
                  <a:prstClr val="black"/>
                </a:solidFill>
              </a:rPr>
              <a:pPr>
                <a:defRPr/>
              </a:pPr>
              <a:t>03/07/2016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E4E63A-27ED-4E1F-8584-E7771AC01E3D}" type="slidenum">
              <a:rPr lang="en-GB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085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12FEADA-089A-42CE-8DD4-C30D48DFFA9A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7/3/2016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0AEDC7E-4820-4E6F-AF43-643C5BEB5F93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475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3060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683568" y="1340768"/>
            <a:ext cx="7992888" cy="648072"/>
          </a:xfrm>
        </p:spPr>
        <p:txBody>
          <a:bodyPr/>
          <a:lstStyle/>
          <a:p>
            <a:r>
              <a:rPr lang="en-US" sz="1600" b="1" dirty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Enhancing Partnership Among Africa RISING, NAFAKA and TUBORESHE CHAKULA Programs for Fast Tracking Delivery and Scaling of Agricultural Technologies in Tanzania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251520" y="1988840"/>
            <a:ext cx="8424936" cy="3600400"/>
          </a:xfrm>
        </p:spPr>
        <p:txBody>
          <a:bodyPr/>
          <a:lstStyle/>
          <a:p>
            <a:pPr marL="0" lvl="0">
              <a:buClrTx/>
            </a:pPr>
            <a:r>
              <a:rPr lang="en-GB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Annual Planning and Review </a:t>
            </a:r>
            <a:r>
              <a:rPr lang="en-GB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Meeting</a:t>
            </a:r>
            <a:endParaRPr lang="en-GB" sz="3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ClrTx/>
            </a:pPr>
            <a:r>
              <a:rPr lang="en-US" altLang="en-US" sz="3200" b="1" dirty="0" smtClean="0"/>
              <a:t>Reduced </a:t>
            </a:r>
            <a:r>
              <a:rPr lang="en-US" altLang="en-US" sz="3200" b="1" dirty="0"/>
              <a:t>food waste and spoilage</a:t>
            </a:r>
            <a:endParaRPr lang="en-US" altLang="en-US" sz="3200" b="1" dirty="0">
              <a:latin typeface="Times New Roman" pitchFamily="18" charset="0"/>
              <a:cs typeface="Times New Roman" pitchFamily="18" charset="0"/>
            </a:endParaRPr>
          </a:p>
          <a:p>
            <a:pPr marL="0" lvl="0">
              <a:buClrTx/>
            </a:pPr>
            <a:r>
              <a:rPr 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Adebayo Abass</a:t>
            </a:r>
          </a:p>
          <a:p>
            <a:pPr marL="0" lvl="0">
              <a:buClrTx/>
            </a:pP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Mr. Audifas Gaspar</a:t>
            </a:r>
          </a:p>
          <a:p>
            <a:pPr marL="0" lvl="0">
              <a:buClrTx/>
            </a:pPr>
            <a:r>
              <a:rPr lang="en-US" sz="3200" b="1" dirty="0">
                <a:solidFill>
                  <a:srgbClr val="4F81B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White Sands Hotel, Dar es Salaam</a:t>
            </a:r>
            <a:endParaRPr lang="en-GB" sz="3200" dirty="0">
              <a:solidFill>
                <a:srgbClr val="4F81BD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>
              <a:buClrTx/>
            </a:pPr>
            <a:r>
              <a:rPr lang="en-GB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July 4-5, 2016</a:t>
            </a:r>
          </a:p>
          <a:p>
            <a:pPr marL="0" lvl="0">
              <a:buClrTx/>
            </a:pPr>
            <a:endParaRPr lang="en-US" sz="3200" b="1" dirty="0">
              <a:solidFill>
                <a:srgbClr val="4F81BD">
                  <a:lumMod val="50000"/>
                </a:srgbClr>
              </a:solidFill>
              <a:latin typeface="Calibri"/>
            </a:endParaRPr>
          </a:p>
          <a:p>
            <a:pPr marL="0" lvl="0">
              <a:buClrTx/>
            </a:pPr>
            <a:endParaRPr lang="en-US" sz="3200" b="1" dirty="0">
              <a:solidFill>
                <a:srgbClr val="4F81BD">
                  <a:lumMod val="50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3011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67544" y="836712"/>
            <a:ext cx="7772400" cy="792088"/>
          </a:xfrm>
        </p:spPr>
        <p:txBody>
          <a:bodyPr/>
          <a:lstStyle/>
          <a:p>
            <a:pPr algn="ctr"/>
            <a:r>
              <a:rPr lang="en-GB" b="1" dirty="0">
                <a:latin typeface="+mn-lt"/>
                <a:cs typeface="Times New Roman" panose="02020603050405020304" pitchFamily="18" charset="0"/>
              </a:rPr>
              <a:t>Key Results</a:t>
            </a:r>
            <a:endParaRPr lang="en-GB" dirty="0">
              <a:latin typeface="+mn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55576" y="1556792"/>
            <a:ext cx="7920880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en-US" sz="3200" b="1" dirty="0" smtClean="0">
                <a:cs typeface="Times New Roman" pitchFamily="18" charset="0"/>
              </a:rPr>
              <a:t>Training of community care providers aimed at promoting pro-nutrition practices and feeding/eating habits.</a:t>
            </a:r>
          </a:p>
          <a:p>
            <a:pPr algn="just"/>
            <a:endParaRPr lang="en-US" altLang="en-US" sz="1600" b="1" dirty="0" smtClean="0">
              <a:cs typeface="Times New Roman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en-US" sz="3200" b="1" dirty="0" smtClean="0">
                <a:cs typeface="Times New Roman" pitchFamily="18" charset="0"/>
              </a:rPr>
              <a:t>Training on post-harvest handling of cereals, grain legumes and groundnuts in Mbozi district.</a:t>
            </a:r>
          </a:p>
          <a:p>
            <a:pPr algn="just"/>
            <a:endParaRPr lang="en-US" altLang="en-US" sz="3200" b="1" dirty="0" smtClean="0">
              <a:cs typeface="Times New Roman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en-US" sz="3200" b="1" dirty="0" smtClean="0">
                <a:cs typeface="Times New Roman" pitchFamily="18" charset="0"/>
              </a:rPr>
              <a:t>Promotion on post harvest management technologies.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3064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683568" y="1268760"/>
            <a:ext cx="7772400" cy="838200"/>
          </a:xfrm>
        </p:spPr>
        <p:txBody>
          <a:bodyPr/>
          <a:lstStyle/>
          <a:p>
            <a:pPr algn="ctr"/>
            <a:r>
              <a:rPr lang="en-GB" b="1" dirty="0">
                <a:latin typeface="+mn-lt"/>
                <a:cs typeface="Times New Roman" panose="02020603050405020304" pitchFamily="18" charset="0"/>
              </a:rPr>
              <a:t>Partners</a:t>
            </a:r>
            <a:endParaRPr lang="en-GB" dirty="0">
              <a:latin typeface="+mn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3568" y="2690336"/>
            <a:ext cx="784887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r>
              <a:rPr lang="en-US" altLang="en-US" sz="32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altLang="en-US" sz="3200" b="1" dirty="0" smtClean="0">
                <a:cs typeface="Times New Roman" pitchFamily="18" charset="0"/>
              </a:rPr>
              <a:t>Center for Counseling, Nutrition and      Health Care (COUNSENUTH).</a:t>
            </a:r>
          </a:p>
          <a:p>
            <a:pPr lvl="1" algn="just">
              <a:buFont typeface="Wingdings 2" pitchFamily="18" charset="2"/>
              <a:buNone/>
            </a:pPr>
            <a:endParaRPr lang="en-US" altLang="en-US" sz="3200" b="1" dirty="0" smtClean="0">
              <a:cs typeface="Times New Roman" pitchFamily="18" charset="0"/>
            </a:endParaRPr>
          </a:p>
          <a:p>
            <a:pPr lvl="1" algn="just"/>
            <a:r>
              <a:rPr lang="en-US" altLang="en-US" sz="3200" b="1" dirty="0" smtClean="0">
                <a:cs typeface="Times New Roman" pitchFamily="18" charset="0"/>
              </a:rPr>
              <a:t>- Consultants.</a:t>
            </a:r>
          </a:p>
        </p:txBody>
      </p:sp>
    </p:spTree>
    <p:extLst>
      <p:ext uri="{BB962C8B-B14F-4D97-AF65-F5344CB8AC3E}">
        <p14:creationId xmlns:p14="http://schemas.microsoft.com/office/powerpoint/2010/main" val="15209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908720"/>
            <a:ext cx="7772400" cy="792088"/>
          </a:xfrm>
        </p:spPr>
        <p:txBody>
          <a:bodyPr/>
          <a:lstStyle/>
          <a:p>
            <a:pPr algn="ctr"/>
            <a:r>
              <a:rPr lang="en-GB" b="1" dirty="0">
                <a:latin typeface="+mn-lt"/>
                <a:cs typeface="Times New Roman" panose="02020603050405020304" pitchFamily="18" charset="0"/>
              </a:rPr>
              <a:t>Key achievements</a:t>
            </a:r>
            <a:endParaRPr lang="en-GB" dirty="0">
              <a:latin typeface="+mn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0" y="1556792"/>
            <a:ext cx="864096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">
              <a:buClr>
                <a:schemeClr val="accent3"/>
              </a:buClr>
              <a:buNone/>
              <a:defRPr/>
            </a:pPr>
            <a:r>
              <a:rPr lang="en-US" sz="2400" b="1" dirty="0">
                <a:cs typeface="Times New Roman" pitchFamily="18" charset="0"/>
              </a:rPr>
              <a:t>Training:- </a:t>
            </a:r>
          </a:p>
          <a:p>
            <a:pPr marL="514350" indent="-514350" algn="just">
              <a:buClr>
                <a:schemeClr val="accent3"/>
              </a:buClr>
              <a:buNone/>
              <a:defRPr/>
            </a:pPr>
            <a:r>
              <a:rPr lang="en-US" sz="2400" b="1" dirty="0" smtClean="0">
                <a:cs typeface="Times New Roman" pitchFamily="18" charset="0"/>
              </a:rPr>
              <a:t>- </a:t>
            </a:r>
            <a:r>
              <a:rPr lang="en-US" sz="2400" b="1" dirty="0">
                <a:cs typeface="Times New Roman" pitchFamily="18" charset="0"/>
              </a:rPr>
              <a:t>Fortification process</a:t>
            </a:r>
            <a:r>
              <a:rPr lang="en-US" sz="2400" b="1" dirty="0" smtClean="0">
                <a:cs typeface="Times New Roman" pitchFamily="18" charset="0"/>
              </a:rPr>
              <a:t>.</a:t>
            </a:r>
          </a:p>
          <a:p>
            <a:pPr marL="514350" indent="-514350" algn="just">
              <a:buClr>
                <a:schemeClr val="accent3"/>
              </a:buClr>
              <a:buNone/>
              <a:defRPr/>
            </a:pPr>
            <a:r>
              <a:rPr lang="en-US" sz="2400" b="1" dirty="0" smtClean="0">
                <a:cs typeface="Times New Roman" pitchFamily="18" charset="0"/>
              </a:rPr>
              <a:t>   </a:t>
            </a:r>
          </a:p>
          <a:p>
            <a:pPr marL="514350" indent="-514350" algn="just">
              <a:buClr>
                <a:schemeClr val="accent3"/>
              </a:buClr>
              <a:buFontTx/>
              <a:buChar char="-"/>
              <a:defRPr/>
            </a:pPr>
            <a:r>
              <a:rPr lang="en-US" sz="2400" b="1" dirty="0" smtClean="0">
                <a:cs typeface="Times New Roman" pitchFamily="18" charset="0"/>
              </a:rPr>
              <a:t>Community </a:t>
            </a:r>
            <a:r>
              <a:rPr lang="en-US" sz="2400" b="1" dirty="0">
                <a:cs typeface="Times New Roman" pitchFamily="18" charset="0"/>
              </a:rPr>
              <a:t>care providers</a:t>
            </a:r>
            <a:r>
              <a:rPr lang="en-US" sz="2400" b="1" dirty="0" smtClean="0">
                <a:cs typeface="Times New Roman" pitchFamily="18" charset="0"/>
              </a:rPr>
              <a:t>.</a:t>
            </a:r>
          </a:p>
          <a:p>
            <a:pPr marL="514350" indent="-514350" algn="just">
              <a:buClr>
                <a:schemeClr val="accent3"/>
              </a:buClr>
              <a:buFontTx/>
              <a:buChar char="-"/>
              <a:defRPr/>
            </a:pPr>
            <a:endParaRPr lang="en-US" sz="2400" b="1" dirty="0" smtClean="0">
              <a:cs typeface="Times New Roman" pitchFamily="18" charset="0"/>
            </a:endParaRPr>
          </a:p>
          <a:p>
            <a:pPr marL="514350" indent="-514350" algn="just">
              <a:buClr>
                <a:schemeClr val="accent3"/>
              </a:buClr>
              <a:buFontTx/>
              <a:buChar char="-"/>
              <a:defRPr/>
            </a:pPr>
            <a:r>
              <a:rPr lang="en-US" sz="2400" b="1" dirty="0" smtClean="0">
                <a:cs typeface="Times New Roman" pitchFamily="18" charset="0"/>
              </a:rPr>
              <a:t>Increase knowledge, awareness and utilization of simples tools and approaches available for Post-harvest activities.</a:t>
            </a:r>
          </a:p>
          <a:p>
            <a:pPr marL="514350" indent="-514350" algn="just">
              <a:buClr>
                <a:schemeClr val="accent3"/>
              </a:buClr>
              <a:buNone/>
              <a:defRPr/>
            </a:pPr>
            <a:endParaRPr lang="en-US" sz="2400" b="1" dirty="0" smtClean="0"/>
          </a:p>
          <a:p>
            <a:pPr marL="514350" indent="-514350" algn="just">
              <a:buClr>
                <a:schemeClr val="accent3"/>
              </a:buClr>
              <a:buNone/>
              <a:defRPr/>
            </a:pPr>
            <a:r>
              <a:rPr lang="en-US" sz="2400" b="1" dirty="0" smtClean="0"/>
              <a:t>- Guidelines </a:t>
            </a:r>
            <a:r>
              <a:rPr lang="en-US" sz="2400" b="1" dirty="0"/>
              <a:t>for community level service providers on how to deliver nutrition services for the target </a:t>
            </a:r>
            <a:r>
              <a:rPr lang="en-US" sz="2400" b="1" dirty="0" smtClean="0"/>
              <a:t>groups.</a:t>
            </a:r>
            <a:r>
              <a:rPr lang="en-US" sz="2400" b="1" dirty="0" smtClean="0">
                <a:cs typeface="Times New Roman" pitchFamily="18" charset="0"/>
              </a:rPr>
              <a:t> </a:t>
            </a:r>
            <a:endParaRPr lang="en-US" sz="2400" b="1" dirty="0">
              <a:cs typeface="Times New Roman" pitchFamily="18" charset="0"/>
            </a:endParaRPr>
          </a:p>
          <a:p>
            <a:pPr marL="514350" indent="-514350">
              <a:buClr>
                <a:schemeClr val="accent3"/>
              </a:buClr>
              <a:buNone/>
              <a:defRPr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191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908720"/>
            <a:ext cx="7772400" cy="729011"/>
          </a:xfrm>
        </p:spPr>
        <p:txBody>
          <a:bodyPr/>
          <a:lstStyle/>
          <a:p>
            <a:pPr algn="ctr"/>
            <a:r>
              <a:rPr lang="en-GB" dirty="0" smtClean="0">
                <a:latin typeface="+mn-lt"/>
              </a:rPr>
              <a:t>Cont..</a:t>
            </a:r>
            <a:endParaRPr lang="en-GB" dirty="0">
              <a:latin typeface="+mn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95536" y="2132856"/>
            <a:ext cx="849694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400" b="1" dirty="0"/>
              <a:t>A booklet on recipes for complementary foods for under- five children was developed.</a:t>
            </a:r>
          </a:p>
          <a:p>
            <a:endParaRPr lang="en-GB" sz="2400" b="1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400" b="1" dirty="0"/>
              <a:t>The recipe booklet was part of the training package; can also be used as a stand alone document. </a:t>
            </a:r>
          </a:p>
          <a:p>
            <a:endParaRPr lang="en-GB" sz="2400" b="1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400" b="1" dirty="0"/>
              <a:t>It is expected that community nutrition workers will use this recipe book as a guide to support caregivers adequately feed children.</a:t>
            </a:r>
          </a:p>
          <a:p>
            <a:pPr marL="598932" indent="-571500" algn="just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509198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836712"/>
            <a:ext cx="7772400" cy="864096"/>
          </a:xfrm>
        </p:spPr>
        <p:txBody>
          <a:bodyPr/>
          <a:lstStyle/>
          <a:p>
            <a:pPr algn="ctr"/>
            <a:r>
              <a:rPr lang="en-GB" dirty="0" smtClean="0"/>
              <a:t>Cont..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467544" y="2210872"/>
            <a:ext cx="813690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/>
              <a:t>Exhibition of Agricultural shows in Morogoro (Famous as nane nane</a:t>
            </a:r>
            <a:r>
              <a:rPr lang="en-GB" sz="3200" b="1" dirty="0" smtClean="0"/>
              <a:t>).</a:t>
            </a:r>
          </a:p>
          <a:p>
            <a:endParaRPr lang="en-GB" sz="3200" b="1" dirty="0"/>
          </a:p>
          <a:p>
            <a:r>
              <a:rPr lang="en-GB" sz="3200" b="1" dirty="0" smtClean="0"/>
              <a:t>- Posters </a:t>
            </a:r>
            <a:r>
              <a:rPr lang="en-GB" sz="3200" b="1" dirty="0"/>
              <a:t>and Fliers </a:t>
            </a:r>
            <a:r>
              <a:rPr lang="en-GB" sz="3200" b="1" dirty="0" smtClean="0"/>
              <a:t>have being prepared</a:t>
            </a:r>
            <a:r>
              <a:rPr lang="en-GB" sz="32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823620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052736"/>
            <a:ext cx="7772400" cy="720080"/>
          </a:xfrm>
        </p:spPr>
        <p:txBody>
          <a:bodyPr/>
          <a:lstStyle/>
          <a:p>
            <a:pPr algn="ctr"/>
            <a:r>
              <a:rPr lang="en-GB" b="1" dirty="0">
                <a:latin typeface="+mn-lt"/>
                <a:cs typeface="Times New Roman" panose="02020603050405020304" pitchFamily="18" charset="0"/>
              </a:rPr>
              <a:t>Key achievements</a:t>
            </a:r>
            <a:endParaRPr lang="en-GB" dirty="0">
              <a:latin typeface="+mn-lt"/>
            </a:endParaRPr>
          </a:p>
        </p:txBody>
      </p:sp>
      <p:pic>
        <p:nvPicPr>
          <p:cNvPr id="3" name="Picture 2" descr="C:\Users\Haman\Dropbox\Babati storage and construction\Training photos at Kibaigwa\IMG_58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36912"/>
            <a:ext cx="6192689" cy="3186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Haman\Dropbox\Babati storage and construction\Training photos at Kibaigwa\IMG_587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8506" y="2636912"/>
            <a:ext cx="4248472" cy="3186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585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980728"/>
            <a:ext cx="7772400" cy="1008112"/>
          </a:xfrm>
        </p:spPr>
        <p:txBody>
          <a:bodyPr/>
          <a:lstStyle/>
          <a:p>
            <a:pPr algn="ctr"/>
            <a:r>
              <a:rPr lang="en-GB" b="1" dirty="0">
                <a:latin typeface="+mn-lt"/>
                <a:cs typeface="Times New Roman" panose="02020603050405020304" pitchFamily="18" charset="0"/>
              </a:rPr>
              <a:t>Key achievements</a:t>
            </a:r>
            <a:endParaRPr lang="en-GB" dirty="0">
              <a:latin typeface="+mn-lt"/>
            </a:endParaRPr>
          </a:p>
        </p:txBody>
      </p:sp>
      <p:pic>
        <p:nvPicPr>
          <p:cNvPr id="3" name="Picture 2" descr="C:\Users\Haman\Documents\1 FAT32\Raw Files\JPEG Graphics file\301-600\Canon EOS REBEL SL142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9" y="2535698"/>
            <a:ext cx="4464496" cy="3240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2" descr="C:\Users\Haman\Documents\1 FAT32\Raw Files\JPEG Graphics file\301-600\Canon EOS REBEL SL146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0560" y="2507098"/>
            <a:ext cx="4903440" cy="326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8847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Key achievements</a:t>
            </a:r>
            <a:endParaRPr lang="en-GB" dirty="0"/>
          </a:p>
        </p:txBody>
      </p:sp>
      <p:pic>
        <p:nvPicPr>
          <p:cNvPr id="3" name="Picture 2" descr="C:\Users\Haman\AppData\Local\Microsoft\Windows\INetCache\Content.Word\IMG_20160617_12520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84784"/>
            <a:ext cx="5832648" cy="4227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484784"/>
            <a:ext cx="2953863" cy="4227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2861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68760"/>
            <a:ext cx="7772400" cy="864096"/>
          </a:xfrm>
        </p:spPr>
        <p:txBody>
          <a:bodyPr/>
          <a:lstStyle/>
          <a:p>
            <a:pPr algn="ctr"/>
            <a:r>
              <a:rPr lang="en-GB" b="1" dirty="0">
                <a:latin typeface="+mn-lt"/>
                <a:cs typeface="Times New Roman" panose="02020603050405020304" pitchFamily="18" charset="0"/>
              </a:rPr>
              <a:t>Challenges and Constraints</a:t>
            </a:r>
            <a:endParaRPr lang="en-GB" dirty="0">
              <a:latin typeface="+mn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23528" y="1988840"/>
            <a:ext cx="842493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en-GB" sz="3200" b="1" dirty="0" smtClean="0">
                <a:cs typeface="Times New Roman" panose="02020603050405020304" pitchFamily="18" charset="0"/>
              </a:rPr>
              <a:t>Low maize production - a challenge of warehouse storage in some locations.</a:t>
            </a:r>
          </a:p>
          <a:p>
            <a:pPr algn="just"/>
            <a:endParaRPr lang="en-GB" sz="3200" b="1" dirty="0" smtClean="0"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en-GB" sz="3200" b="1" dirty="0" smtClean="0">
                <a:cs typeface="Times New Roman" panose="02020603050405020304" pitchFamily="18" charset="0"/>
              </a:rPr>
              <a:t>Coordination – communication with other projects/organizations delivering PH kind of training in the locations where Africa RISING projects are found is important.</a:t>
            </a:r>
            <a:endParaRPr lang="en-GB" sz="3200" b="1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2578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836712"/>
            <a:ext cx="7772400" cy="648072"/>
          </a:xfrm>
        </p:spPr>
        <p:txBody>
          <a:bodyPr/>
          <a:lstStyle/>
          <a:p>
            <a:pPr algn="ctr"/>
            <a:r>
              <a:rPr lang="en-GB" dirty="0" smtClean="0">
                <a:latin typeface="+mn-lt"/>
              </a:rPr>
              <a:t>Cont..</a:t>
            </a:r>
            <a:endParaRPr lang="en-GB" dirty="0">
              <a:latin typeface="+mn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9512" y="2413338"/>
            <a:ext cx="878497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en-GB" sz="3200" b="1" dirty="0">
                <a:ea typeface="Tahoma" panose="020B0604030504040204" pitchFamily="34" charset="0"/>
                <a:cs typeface="Tahoma" panose="020B0604030504040204" pitchFamily="34" charset="0"/>
              </a:rPr>
              <a:t>High price of hermetic storage facilities.</a:t>
            </a:r>
          </a:p>
          <a:p>
            <a:pPr algn="just"/>
            <a:r>
              <a:rPr lang="en-GB" sz="3200" b="1" dirty="0"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n-GB" sz="3200" b="1" dirty="0">
                <a:ea typeface="Tahoma" panose="020B0604030504040204" pitchFamily="34" charset="0"/>
                <a:cs typeface="Tahoma" panose="020B0604030504040204" pitchFamily="34" charset="0"/>
              </a:rPr>
            </a:br>
            <a:endParaRPr lang="en-GB" sz="3200" b="1" dirty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en-GB" sz="3200" b="1" dirty="0">
                <a:ea typeface="Tahoma" panose="020B0604030504040204" pitchFamily="34" charset="0"/>
                <a:cs typeface="Tahoma" panose="020B0604030504040204" pitchFamily="34" charset="0"/>
              </a:rPr>
              <a:t>Availability and access to simple tools and machines in small farmers’ locations is limited.</a:t>
            </a:r>
          </a:p>
          <a:p>
            <a:pPr algn="just">
              <a:buFont typeface="Wingdings" panose="05000000000000000000" pitchFamily="2" charset="2"/>
              <a:buChar char="§"/>
            </a:pPr>
            <a:endParaRPr lang="en-GB" sz="3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04540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692696"/>
            <a:ext cx="7772400" cy="720080"/>
          </a:xfrm>
        </p:spPr>
        <p:txBody>
          <a:bodyPr/>
          <a:lstStyle/>
          <a:p>
            <a:pPr algn="ctr"/>
            <a:r>
              <a:rPr lang="en-GB" dirty="0" smtClean="0">
                <a:latin typeface="+mn-lt"/>
                <a:cs typeface="Times New Roman" panose="02020603050405020304" pitchFamily="18" charset="0"/>
              </a:rPr>
              <a:t>Outline</a:t>
            </a:r>
          </a:p>
          <a:p>
            <a:pPr marL="342900" lvl="0" indent="-342900">
              <a:buClrTx/>
              <a:buFont typeface="Wingdings" panose="05000000000000000000" pitchFamily="2" charset="2"/>
              <a:buChar char="ü"/>
            </a:pPr>
            <a:r>
              <a:rPr lang="en-GB" sz="2800" b="1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Summary description of key activities</a:t>
            </a:r>
          </a:p>
          <a:p>
            <a:pPr marL="342900" lvl="0" indent="-342900">
              <a:buClrTx/>
              <a:buFont typeface="Wingdings" panose="05000000000000000000" pitchFamily="2" charset="2"/>
              <a:buChar char="ü"/>
            </a:pPr>
            <a:r>
              <a:rPr lang="en-GB" sz="2800" b="1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Summary of the Implemented activities</a:t>
            </a:r>
          </a:p>
          <a:p>
            <a:pPr marL="342900" lvl="0" indent="-342900">
              <a:buClrTx/>
              <a:buFont typeface="Wingdings" panose="05000000000000000000" pitchFamily="2" charset="2"/>
              <a:buChar char="ü"/>
            </a:pPr>
            <a:r>
              <a:rPr lang="en-GB" sz="2800" b="1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Target</a:t>
            </a:r>
          </a:p>
          <a:p>
            <a:pPr marL="342900" lvl="0" indent="-342900">
              <a:buClrTx/>
              <a:buFont typeface="Wingdings" panose="05000000000000000000" pitchFamily="2" charset="2"/>
              <a:buChar char="ü"/>
            </a:pPr>
            <a:r>
              <a:rPr lang="en-GB" sz="2800" b="1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Key activities</a:t>
            </a:r>
          </a:p>
          <a:p>
            <a:pPr marL="342900" lvl="0" indent="-342900">
              <a:buClrTx/>
              <a:buFont typeface="Wingdings" panose="05000000000000000000" pitchFamily="2" charset="2"/>
              <a:buChar char="ü"/>
            </a:pPr>
            <a:r>
              <a:rPr lang="en-GB" sz="2800" b="1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Key </a:t>
            </a:r>
            <a:r>
              <a:rPr lang="en-GB" sz="2800" b="1" dirty="0" smtClean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results</a:t>
            </a:r>
            <a:endParaRPr lang="en-GB" sz="2800" b="1" dirty="0">
              <a:solidFill>
                <a:prstClr val="black"/>
              </a:solidFill>
              <a:latin typeface="+mn-lt"/>
              <a:cs typeface="Times New Roman" panose="02020603050405020304" pitchFamily="18" charset="0"/>
            </a:endParaRPr>
          </a:p>
          <a:p>
            <a:pPr marL="342900" lvl="0" indent="-342900">
              <a:buClrTx/>
              <a:buFont typeface="Wingdings" panose="05000000000000000000" pitchFamily="2" charset="2"/>
              <a:buChar char="ü"/>
            </a:pPr>
            <a:r>
              <a:rPr lang="en-GB" sz="2800" b="1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Partners</a:t>
            </a:r>
          </a:p>
          <a:p>
            <a:pPr marL="342900" lvl="0" indent="-342900">
              <a:buClrTx/>
              <a:buFont typeface="Wingdings" panose="05000000000000000000" pitchFamily="2" charset="2"/>
              <a:buChar char="ü"/>
            </a:pPr>
            <a:r>
              <a:rPr lang="en-GB" sz="2800" b="1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Key achievements</a:t>
            </a:r>
          </a:p>
          <a:p>
            <a:pPr marL="342900" lvl="0" indent="-342900">
              <a:buClrTx/>
              <a:buFont typeface="Wingdings" panose="05000000000000000000" pitchFamily="2" charset="2"/>
              <a:buChar char="ü"/>
            </a:pPr>
            <a:r>
              <a:rPr lang="en-GB" sz="2800" b="1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Challenges and Constraints</a:t>
            </a:r>
          </a:p>
          <a:p>
            <a:pPr marL="342900" lvl="0" indent="-342900">
              <a:buClrTx/>
              <a:buFont typeface="Wingdings" panose="05000000000000000000" pitchFamily="2" charset="2"/>
              <a:buChar char="ü"/>
            </a:pPr>
            <a:r>
              <a:rPr lang="en-GB" sz="2800" b="1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Activities on progress</a:t>
            </a:r>
          </a:p>
          <a:p>
            <a:pPr marL="342900" lvl="0" indent="-342900">
              <a:buClrTx/>
              <a:buFont typeface="Wingdings" panose="05000000000000000000" pitchFamily="2" charset="2"/>
              <a:buChar char="ü"/>
            </a:pPr>
            <a:r>
              <a:rPr lang="en-GB" sz="2800" b="1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Conclusion</a:t>
            </a:r>
          </a:p>
          <a:p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8696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052736"/>
            <a:ext cx="7772400" cy="864096"/>
          </a:xfrm>
        </p:spPr>
        <p:txBody>
          <a:bodyPr/>
          <a:lstStyle/>
          <a:p>
            <a:pPr algn="ctr"/>
            <a:r>
              <a:rPr lang="en-GB" b="1" dirty="0" smtClean="0">
                <a:latin typeface="+mn-lt"/>
              </a:rPr>
              <a:t>Ideas to address challenges </a:t>
            </a:r>
            <a:endParaRPr lang="en-GB" b="1" dirty="0">
              <a:latin typeface="+mn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74137" y="2060848"/>
            <a:ext cx="82089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400" b="1" dirty="0"/>
              <a:t>Met to develop a strategy for scaling of post-harvest </a:t>
            </a:r>
            <a:r>
              <a:rPr lang="en-GB" sz="2400" b="1" dirty="0" smtClean="0"/>
              <a:t>technologies with the aim to link farmers to the PH equipments.</a:t>
            </a:r>
            <a:endParaRPr lang="en-GB" sz="2400" b="1" dirty="0"/>
          </a:p>
          <a:p>
            <a:pPr algn="just"/>
            <a:endParaRPr lang="en-GB" sz="2400" b="1" dirty="0" smtClean="0"/>
          </a:p>
          <a:p>
            <a:pPr algn="just"/>
            <a:r>
              <a:rPr lang="en-GB" sz="2400" b="1" dirty="0">
                <a:solidFill>
                  <a:srgbClr val="FF0000"/>
                </a:solidFill>
              </a:rPr>
              <a:t>A</a:t>
            </a:r>
            <a:r>
              <a:rPr lang="en-GB" sz="2400" b="1" dirty="0" smtClean="0">
                <a:solidFill>
                  <a:srgbClr val="FF0000"/>
                </a:solidFill>
              </a:rPr>
              <a:t>vailability</a:t>
            </a:r>
            <a:r>
              <a:rPr lang="en-GB" sz="2400" b="1" dirty="0" smtClean="0"/>
              <a:t> </a:t>
            </a:r>
            <a:r>
              <a:rPr lang="en-GB" sz="2400" b="1" dirty="0"/>
              <a:t>is the key to scaling of technology, </a:t>
            </a:r>
            <a:r>
              <a:rPr lang="en-GB" sz="2400" b="1" dirty="0" smtClean="0"/>
              <a:t>therefore a </a:t>
            </a:r>
            <a:r>
              <a:rPr lang="en-GB" sz="2400" b="1" dirty="0"/>
              <a:t>plan to scale up the technologies was vital.</a:t>
            </a:r>
          </a:p>
        </p:txBody>
      </p:sp>
    </p:spTree>
    <p:extLst>
      <p:ext uri="{BB962C8B-B14F-4D97-AF65-F5344CB8AC3E}">
        <p14:creationId xmlns:p14="http://schemas.microsoft.com/office/powerpoint/2010/main" val="10754381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052736"/>
            <a:ext cx="7772400" cy="792088"/>
          </a:xfrm>
        </p:spPr>
        <p:txBody>
          <a:bodyPr/>
          <a:lstStyle/>
          <a:p>
            <a:pPr algn="ctr"/>
            <a:r>
              <a:rPr lang="en-GB" b="1" dirty="0">
                <a:latin typeface="+mn-lt"/>
              </a:rPr>
              <a:t>T</a:t>
            </a:r>
            <a:r>
              <a:rPr lang="en-GB" b="1" dirty="0" smtClean="0">
                <a:latin typeface="+mn-lt"/>
              </a:rPr>
              <a:t>he strategy</a:t>
            </a:r>
            <a:endParaRPr lang="en-GB" b="1" dirty="0">
              <a:latin typeface="+mn-lt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ClrTx/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prstClr val="black"/>
                </a:solidFill>
                <a:latin typeface="+mn-lt"/>
                <a:ea typeface="Calibri"/>
                <a:cs typeface="Times New Roman"/>
              </a:rPr>
              <a:t>Intensify the training and make a follow up to get needs of the farmers after a demand is worked out (Link the farmers to the suppliers thereafter).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ClrTx/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prstClr val="black"/>
                </a:solidFill>
                <a:latin typeface="+mn-lt"/>
                <a:ea typeface="Calibri"/>
                <a:cs typeface="Times New Roman"/>
              </a:rPr>
              <a:t>See the areas with potential e.g. VBAA and other associations in those village (in collaboration with NAFAKA) to enable availability/access of the technologies to all the farmers.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ClrTx/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prstClr val="black"/>
                </a:solidFill>
                <a:latin typeface="+mn-lt"/>
                <a:ea typeface="Calibri"/>
                <a:cs typeface="Times New Roman"/>
              </a:rPr>
              <a:t>Look for alternative source of the technologies/services that we offer to the farmers for better options to farmers considering issues such as cost and time.</a:t>
            </a:r>
          </a:p>
          <a:p>
            <a:pPr marL="342900" lvl="0" indent="-342900">
              <a:buClrTx/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prstClr val="black"/>
                </a:solidFill>
                <a:latin typeface="+mn-lt"/>
                <a:ea typeface="Calibri"/>
                <a:cs typeface="Times New Roman"/>
              </a:rPr>
              <a:t>Form a rural retailer network if found workable to supply the technologies.</a:t>
            </a:r>
          </a:p>
          <a:p>
            <a:pPr marL="342900" lvl="0" indent="-342900">
              <a:buClrTx/>
              <a:buFont typeface="Arial" panose="020B0604020202020204" pitchFamily="34" charset="0"/>
              <a:buChar char="•"/>
            </a:pPr>
            <a:endParaRPr lang="en-GB" sz="1800" dirty="0">
              <a:solidFill>
                <a:prstClr val="black"/>
              </a:solidFill>
              <a:latin typeface="+mn-lt"/>
              <a:cs typeface="Times New Roman"/>
            </a:endParaRPr>
          </a:p>
          <a:p>
            <a:pPr marL="0" lvl="0">
              <a:buClrTx/>
            </a:pPr>
            <a:r>
              <a:rPr lang="en-US" sz="1800" dirty="0" smtClean="0">
                <a:solidFill>
                  <a:srgbClr val="FF0000"/>
                </a:solidFill>
                <a:latin typeface="+mn-lt"/>
              </a:rPr>
              <a:t>- we </a:t>
            </a:r>
            <a:r>
              <a:rPr lang="en-US" sz="1800" dirty="0">
                <a:solidFill>
                  <a:srgbClr val="FF0000"/>
                </a:solidFill>
                <a:latin typeface="+mn-lt"/>
              </a:rPr>
              <a:t>have started some work in this direction and are in position to continue leading on this.</a:t>
            </a:r>
            <a:endParaRPr lang="en-GB" sz="1800" dirty="0">
              <a:solidFill>
                <a:srgbClr val="FF0000"/>
              </a:solidFill>
              <a:latin typeface="+mn-lt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80714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124744"/>
            <a:ext cx="7772400" cy="792088"/>
          </a:xfrm>
        </p:spPr>
        <p:txBody>
          <a:bodyPr/>
          <a:lstStyle/>
          <a:p>
            <a:pPr algn="ctr"/>
            <a:r>
              <a:rPr lang="en-GB" b="1" dirty="0" smtClean="0">
                <a:latin typeface="+mn-lt"/>
                <a:cs typeface="Times New Roman" panose="02020603050405020304" pitchFamily="18" charset="0"/>
              </a:rPr>
              <a:t>Activities-on progress</a:t>
            </a:r>
            <a:endParaRPr lang="en-GB" dirty="0">
              <a:latin typeface="+mn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84712" y="1916832"/>
            <a:ext cx="813690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en-US" sz="3200" b="1" dirty="0" smtClean="0">
                <a:cs typeface="Times New Roman" pitchFamily="18" charset="0"/>
              </a:rPr>
              <a:t>Training of farmers on post-harvest handling through use of simple tools and approaches for shelling, drying and storage practices.</a:t>
            </a:r>
          </a:p>
          <a:p>
            <a:endParaRPr lang="en-US" altLang="en-US" sz="3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altLang="en-US" sz="32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altLang="en-US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068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692696"/>
            <a:ext cx="7772400" cy="720080"/>
          </a:xfrm>
        </p:spPr>
        <p:txBody>
          <a:bodyPr/>
          <a:lstStyle/>
          <a:p>
            <a:pPr algn="ctr"/>
            <a:r>
              <a:rPr lang="en-GB" b="1" dirty="0">
                <a:latin typeface="+mn-lt"/>
                <a:cs typeface="Times New Roman" panose="02020603050405020304" pitchFamily="18" charset="0"/>
              </a:rPr>
              <a:t>Conclusion</a:t>
            </a:r>
            <a:endParaRPr lang="en-GB" b="1" dirty="0">
              <a:latin typeface="+mn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0" y="1844824"/>
            <a:ext cx="849694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en-US" sz="2800" b="1" dirty="0" smtClean="0">
                <a:cs typeface="Times New Roman" pitchFamily="18" charset="0"/>
              </a:rPr>
              <a:t>The team will continue to implement the IR 6 to reduce food losses to improve the livelihoods of the smallholder farming communities in the project areas.</a:t>
            </a:r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259632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86000" y="2967335"/>
            <a:ext cx="53103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GB" b="1" dirty="0" smtClean="0">
                <a:cs typeface="Times New Roman" panose="02020603050405020304" pitchFamily="18" charset="0"/>
              </a:rPr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214018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124744"/>
            <a:ext cx="7772400" cy="648072"/>
          </a:xfrm>
        </p:spPr>
        <p:txBody>
          <a:bodyPr/>
          <a:lstStyle/>
          <a:p>
            <a:r>
              <a:rPr lang="en-GB" sz="3600" b="1" dirty="0">
                <a:solidFill>
                  <a:prstClr val="black"/>
                </a:solidFill>
                <a:latin typeface="+mn-lt"/>
                <a:ea typeface="+mj-ea"/>
                <a:cs typeface="Times New Roman" panose="02020603050405020304" pitchFamily="18" charset="0"/>
              </a:rPr>
              <a:t>Summary </a:t>
            </a:r>
            <a:r>
              <a:rPr lang="en-US" sz="3600" b="1" dirty="0">
                <a:solidFill>
                  <a:prstClr val="black"/>
                </a:solidFill>
                <a:latin typeface="+mn-lt"/>
                <a:ea typeface="+mj-ea"/>
                <a:cs typeface="Times New Roman" panose="02020603050405020304" pitchFamily="18" charset="0"/>
              </a:rPr>
              <a:t>description of key activities</a:t>
            </a:r>
            <a:endParaRPr lang="en-GB" dirty="0">
              <a:latin typeface="+mn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0" y="2136339"/>
            <a:ext cx="856895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GB" sz="3200" b="1" dirty="0" smtClean="0">
                <a:cs typeface="Times New Roman" panose="02020603050405020304" pitchFamily="18" charset="0"/>
              </a:rPr>
              <a:t>Establishing baseline conditions.</a:t>
            </a:r>
          </a:p>
          <a:p>
            <a:endParaRPr lang="en-GB" sz="3200" b="1" dirty="0" smtClean="0">
              <a:cs typeface="Times New Roman" panose="02020603050405020304" pitchFamily="18" charset="0"/>
            </a:endParaRP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GB" sz="3200" b="1" dirty="0" smtClean="0">
                <a:cs typeface="Times New Roman" panose="02020603050405020304" pitchFamily="18" charset="0"/>
              </a:rPr>
              <a:t>Increase utilization/ nutrition – SOYBEANS.</a:t>
            </a:r>
          </a:p>
          <a:p>
            <a:endParaRPr lang="en-GB" sz="3200" b="1" dirty="0" smtClean="0">
              <a:cs typeface="Times New Roman" panose="02020603050405020304" pitchFamily="18" charset="0"/>
            </a:endParaRP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GB" sz="3200" b="1" dirty="0" smtClean="0">
                <a:cs typeface="Times New Roman" panose="02020603050405020304" pitchFamily="18" charset="0"/>
              </a:rPr>
              <a:t>Mechanical Shelling/ Improved drying methods for MAIZE and LEGUMES.</a:t>
            </a:r>
          </a:p>
          <a:p>
            <a:endParaRPr lang="en-GB" sz="3200" b="1" dirty="0" smtClean="0">
              <a:cs typeface="Times New Roman" panose="02020603050405020304" pitchFamily="18" charset="0"/>
            </a:endParaRP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GB" sz="3200" b="1" dirty="0" smtClean="0">
                <a:cs typeface="Times New Roman" panose="02020603050405020304" pitchFamily="18" charset="0"/>
              </a:rPr>
              <a:t>Hermetic Storage of MAIZE and LEGUMES.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534049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67544" y="1124744"/>
            <a:ext cx="7999040" cy="936104"/>
          </a:xfrm>
        </p:spPr>
        <p:txBody>
          <a:bodyPr/>
          <a:lstStyle/>
          <a:p>
            <a:r>
              <a:rPr lang="en-US" sz="3600" b="1" dirty="0">
                <a:latin typeface="+mn-lt"/>
                <a:cs typeface="Times New Roman" panose="02020603050405020304" pitchFamily="18" charset="0"/>
              </a:rPr>
              <a:t>Summary of the Implemented Activities</a:t>
            </a:r>
            <a:endParaRPr lang="en-GB" sz="3600" dirty="0">
              <a:latin typeface="+mn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43804" y="1844824"/>
            <a:ext cx="8032651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0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Nutrition</a:t>
            </a:r>
          </a:p>
          <a:p>
            <a:pPr algn="just"/>
            <a:r>
              <a:rPr lang="en-GB" sz="2000" b="1" dirty="0" smtClean="0">
                <a:cs typeface="Times New Roman" panose="02020603050405020304" pitchFamily="18" charset="0"/>
              </a:rPr>
              <a:t>As human beings we need to eat enough food to give us energy and also to meet our nutritional requirements in terms of micro and macro-nutrients.</a:t>
            </a:r>
          </a:p>
          <a:p>
            <a:pPr algn="just"/>
            <a:endParaRPr lang="en-GB" sz="2000" b="1" dirty="0" smtClean="0">
              <a:cs typeface="Times New Roman" panose="02020603050405020304" pitchFamily="18" charset="0"/>
            </a:endParaRPr>
          </a:p>
          <a:p>
            <a:pPr algn="just"/>
            <a:r>
              <a:rPr lang="en-GB" sz="2000" b="1" dirty="0" smtClean="0">
                <a:cs typeface="Times New Roman" panose="02020603050405020304" pitchFamily="18" charset="0"/>
              </a:rPr>
              <a:t>When this does not happen we face serious health consequences.</a:t>
            </a:r>
          </a:p>
          <a:p>
            <a:pPr algn="just"/>
            <a:endParaRPr lang="en-GB" sz="2000" b="1" dirty="0" smtClean="0">
              <a:cs typeface="Times New Roman" panose="02020603050405020304" pitchFamily="18" charset="0"/>
            </a:endParaRPr>
          </a:p>
          <a:p>
            <a:pPr algn="just"/>
            <a:r>
              <a:rPr lang="en-GB" sz="2000" b="1" dirty="0" smtClean="0">
                <a:cs typeface="Times New Roman" panose="02020603050405020304" pitchFamily="18" charset="0"/>
              </a:rPr>
              <a:t>This is especially grave for children because the damage is sometimes irreversible.</a:t>
            </a:r>
          </a:p>
          <a:p>
            <a:pPr algn="just"/>
            <a:endParaRPr lang="en-GB" sz="2000" b="1" dirty="0" smtClean="0">
              <a:cs typeface="Times New Roman" panose="02020603050405020304" pitchFamily="18" charset="0"/>
            </a:endParaRPr>
          </a:p>
          <a:p>
            <a:pPr algn="just"/>
            <a:r>
              <a:rPr lang="en-GB" sz="20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Post-harvest</a:t>
            </a:r>
          </a:p>
          <a:p>
            <a:pPr algn="just"/>
            <a:r>
              <a:rPr lang="en-GB" sz="2000" b="1" dirty="0" smtClean="0">
                <a:cs typeface="Times New Roman" panose="02020603050405020304" pitchFamily="18" charset="0"/>
              </a:rPr>
              <a:t>In Africa between 20% and 40% of farmers produce is lost during harvesting, transportation, processing and storage.</a:t>
            </a:r>
          </a:p>
        </p:txBody>
      </p:sp>
    </p:spTree>
    <p:extLst>
      <p:ext uri="{BB962C8B-B14F-4D97-AF65-F5344CB8AC3E}">
        <p14:creationId xmlns:p14="http://schemas.microsoft.com/office/powerpoint/2010/main" val="38482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908720"/>
            <a:ext cx="7772400" cy="792088"/>
          </a:xfrm>
        </p:spPr>
        <p:txBody>
          <a:bodyPr/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Cont..</a:t>
            </a:r>
            <a:endParaRPr lang="en-GB" dirty="0"/>
          </a:p>
        </p:txBody>
      </p:sp>
      <p:pic>
        <p:nvPicPr>
          <p:cNvPr id="3" name="Picture 2" descr="C:\Users\Haman\Documents\1 FAT32\Raw Files\JPEG Graphics file\1-300\Canon EOS REBEL SL109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76871"/>
            <a:ext cx="6633509" cy="3744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Haman\Documents\1 FAT32\Raw Files\JPEG Graphics file\301-600\Canon EOS REBEL SL144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5997" y="2276871"/>
            <a:ext cx="4428491" cy="3744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1913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755576" y="908720"/>
            <a:ext cx="7772400" cy="792088"/>
          </a:xfrm>
        </p:spPr>
        <p:txBody>
          <a:bodyPr/>
          <a:lstStyle/>
          <a:p>
            <a:pPr algn="ctr"/>
            <a:r>
              <a:rPr lang="en-GB" b="1" dirty="0">
                <a:latin typeface="+mn-lt"/>
                <a:cs typeface="Times New Roman" panose="02020603050405020304" pitchFamily="18" charset="0"/>
              </a:rPr>
              <a:t>Summary</a:t>
            </a:r>
            <a:endParaRPr lang="en-GB" dirty="0">
              <a:latin typeface="+mn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23528" y="1628800"/>
            <a:ext cx="828092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800" b="1" dirty="0" smtClean="0">
                <a:cs typeface="Times New Roman" panose="02020603050405020304" pitchFamily="18" charset="0"/>
              </a:rPr>
              <a:t>The main intervention has been to: </a:t>
            </a:r>
          </a:p>
          <a:p>
            <a:pPr algn="just"/>
            <a:endParaRPr lang="en-GB" sz="2800" b="1" dirty="0" smtClean="0">
              <a:cs typeface="Times New Roman" panose="02020603050405020304" pitchFamily="18" charset="0"/>
            </a:endParaRPr>
          </a:p>
          <a:p>
            <a:pPr algn="just"/>
            <a:r>
              <a:rPr lang="en-GB" sz="2800" b="1" dirty="0" smtClean="0">
                <a:cs typeface="Times New Roman" panose="02020603050405020304" pitchFamily="18" charset="0"/>
              </a:rPr>
              <a:t> - Diversify their diets and to conduct trainings on fortification process and preparation of well-balanced meals for using appropriate and readily available foods.</a:t>
            </a:r>
          </a:p>
          <a:p>
            <a:pPr algn="just"/>
            <a:endParaRPr lang="en-GB" sz="2800" b="1" dirty="0" smtClean="0">
              <a:cs typeface="Times New Roman" panose="02020603050405020304" pitchFamily="18" charset="0"/>
            </a:endParaRPr>
          </a:p>
          <a:p>
            <a:pPr algn="just"/>
            <a:r>
              <a:rPr lang="en-GB" sz="2800" b="1" dirty="0" smtClean="0">
                <a:cs typeface="Times New Roman" panose="02020603050405020304" pitchFamily="18" charset="0"/>
              </a:rPr>
              <a:t> - Use simple tools and approaches for reducing post-harvest losses of grains and other crops existing.</a:t>
            </a:r>
            <a:endParaRPr lang="en-GB" sz="2800" b="1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6317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008112"/>
          </a:xfrm>
        </p:spPr>
        <p:txBody>
          <a:bodyPr/>
          <a:lstStyle/>
          <a:p>
            <a:pPr algn="ctr"/>
            <a:r>
              <a:rPr lang="en-GB" dirty="0" smtClean="0">
                <a:cs typeface="Times New Roman" panose="02020603050405020304" pitchFamily="18" charset="0"/>
              </a:rPr>
              <a:t>Targets</a:t>
            </a:r>
            <a:endParaRPr lang="en-GB" dirty="0">
              <a:cs typeface="Times New Roman" panose="02020603050405020304" pitchFamily="18" charset="0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2373619"/>
              </p:ext>
            </p:extLst>
          </p:nvPr>
        </p:nvGraphicFramePr>
        <p:xfrm>
          <a:off x="251521" y="1412775"/>
          <a:ext cx="8784976" cy="5308793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789597"/>
                <a:gridCol w="775146"/>
                <a:gridCol w="1267904"/>
                <a:gridCol w="1296144"/>
                <a:gridCol w="864096"/>
                <a:gridCol w="792089"/>
              </a:tblGrid>
              <a:tr h="7128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1600" b="1" dirty="0">
                          <a:effectLst/>
                        </a:rPr>
                        <a:t>Indicator </a:t>
                      </a:r>
                      <a:endParaRPr lang="en-GB" sz="1600" b="1" dirty="0">
                        <a:effectLst/>
                        <a:latin typeface="Gill Sans M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1600" b="1" dirty="0">
                          <a:effectLst/>
                        </a:rPr>
                        <a:t>2016 </a:t>
                      </a:r>
                      <a:r>
                        <a:rPr lang="en-US" sz="1600" b="1" dirty="0" smtClean="0">
                          <a:effectLst/>
                        </a:rPr>
                        <a:t>Targets</a:t>
                      </a:r>
                      <a:endParaRPr lang="en-GB" sz="1600" b="1" dirty="0">
                        <a:effectLst/>
                        <a:latin typeface="Gill Sans M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1600" b="1" dirty="0">
                          <a:effectLst/>
                        </a:rPr>
                        <a:t>Fy </a:t>
                      </a:r>
                      <a:r>
                        <a:rPr lang="en-US" sz="1600" b="1" dirty="0" smtClean="0">
                          <a:effectLst/>
                        </a:rPr>
                        <a:t>Achievement </a:t>
                      </a:r>
                      <a:endParaRPr lang="en-GB" sz="1600" b="1" dirty="0">
                        <a:effectLst/>
                        <a:latin typeface="Gill Sans M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1600" b="1" dirty="0">
                          <a:effectLst/>
                        </a:rPr>
                        <a:t>% F</a:t>
                      </a:r>
                      <a:r>
                        <a:rPr lang="en-US" sz="1600" b="1" dirty="0" smtClean="0">
                          <a:effectLst/>
                        </a:rPr>
                        <a:t>y </a:t>
                      </a:r>
                      <a:r>
                        <a:rPr lang="en-US" sz="1600" b="1" dirty="0">
                          <a:effectLst/>
                        </a:rPr>
                        <a:t>A</a:t>
                      </a:r>
                      <a:r>
                        <a:rPr lang="en-US" sz="1600" b="1" dirty="0" smtClean="0">
                          <a:effectLst/>
                        </a:rPr>
                        <a:t>chievement</a:t>
                      </a:r>
                      <a:endParaRPr lang="en-GB" sz="1600" b="1" dirty="0">
                        <a:effectLst/>
                        <a:latin typeface="Gill Sans M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1600" b="1" dirty="0">
                          <a:effectLst/>
                        </a:rPr>
                        <a:t>% </a:t>
                      </a:r>
                      <a:r>
                        <a:rPr lang="en-US" sz="1600" b="1" dirty="0" smtClean="0">
                          <a:effectLst/>
                        </a:rPr>
                        <a:t>Female</a:t>
                      </a:r>
                      <a:endParaRPr lang="en-GB" sz="1600" b="1" dirty="0">
                        <a:effectLst/>
                        <a:latin typeface="Gill Sans M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1600" b="1" dirty="0">
                          <a:effectLst/>
                        </a:rPr>
                        <a:t>% </a:t>
                      </a:r>
                      <a:r>
                        <a:rPr lang="en-US" sz="1600" b="1" dirty="0" smtClean="0">
                          <a:effectLst/>
                        </a:rPr>
                        <a:t>Male </a:t>
                      </a:r>
                      <a:endParaRPr lang="en-GB" sz="1600" b="1" dirty="0">
                        <a:effectLst/>
                        <a:latin typeface="Gill Sans M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05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Number of farmers and others who have applied new technologies or management practices as a result of USG assistance</a:t>
                      </a:r>
                      <a:endParaRPr lang="en-GB" sz="1600" b="1" dirty="0">
                        <a:solidFill>
                          <a:srgbClr val="000000"/>
                        </a:solidFill>
                        <a:effectLst/>
                        <a:latin typeface="Gill Sans MT"/>
                        <a:ea typeface="Calibri"/>
                        <a:cs typeface="Gill Sans M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1600" dirty="0">
                          <a:effectLst/>
                        </a:rPr>
                        <a:t>700</a:t>
                      </a:r>
                      <a:endParaRPr lang="en-GB" sz="1600" dirty="0">
                        <a:effectLst/>
                        <a:latin typeface="Gill Sans M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1600" dirty="0">
                          <a:effectLst/>
                        </a:rPr>
                        <a:t>71</a:t>
                      </a:r>
                      <a:endParaRPr lang="en-GB" sz="1600" dirty="0">
                        <a:effectLst/>
                        <a:latin typeface="Gill Sans M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1600">
                          <a:effectLst/>
                        </a:rPr>
                        <a:t>10</a:t>
                      </a:r>
                      <a:endParaRPr lang="en-GB" sz="1600">
                        <a:effectLst/>
                        <a:latin typeface="Gill Sans M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1600" dirty="0">
                          <a:effectLst/>
                        </a:rPr>
                        <a:t>48</a:t>
                      </a:r>
                      <a:endParaRPr lang="en-GB" sz="1600" dirty="0">
                        <a:effectLst/>
                        <a:latin typeface="Gill Sans M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1600" dirty="0">
                          <a:effectLst/>
                        </a:rPr>
                        <a:t>52</a:t>
                      </a:r>
                      <a:endParaRPr lang="en-GB" sz="1600" dirty="0">
                        <a:effectLst/>
                        <a:latin typeface="Gill Sans M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050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1600" b="1" dirty="0">
                          <a:effectLst/>
                        </a:rPr>
                        <a:t>Number of individuals who have received USG supported short-term agricultural sector productivity or food security training</a:t>
                      </a:r>
                      <a:endParaRPr lang="en-GB" sz="1600" b="1" dirty="0">
                        <a:effectLst/>
                        <a:latin typeface="Gill Sans M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1600" dirty="0">
                          <a:effectLst/>
                        </a:rPr>
                        <a:t>430</a:t>
                      </a:r>
                      <a:endParaRPr lang="en-GB" sz="1600" dirty="0">
                        <a:effectLst/>
                        <a:latin typeface="Gill Sans M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1600" dirty="0">
                          <a:effectLst/>
                        </a:rPr>
                        <a:t>485</a:t>
                      </a:r>
                      <a:endParaRPr lang="en-GB" sz="1600" dirty="0">
                        <a:effectLst/>
                        <a:latin typeface="Gill Sans M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1600" dirty="0">
                          <a:effectLst/>
                        </a:rPr>
                        <a:t>112.8</a:t>
                      </a:r>
                      <a:endParaRPr lang="en-GB" sz="1600" dirty="0">
                        <a:effectLst/>
                        <a:latin typeface="Gill Sans M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1600" dirty="0">
                          <a:effectLst/>
                        </a:rPr>
                        <a:t>44.5</a:t>
                      </a:r>
                      <a:endParaRPr lang="en-GB" sz="1600" dirty="0">
                        <a:effectLst/>
                        <a:latin typeface="Gill Sans M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1600" dirty="0">
                          <a:effectLst/>
                        </a:rPr>
                        <a:t>55.5</a:t>
                      </a:r>
                      <a:endParaRPr lang="en-GB" sz="1600" dirty="0">
                        <a:effectLst/>
                        <a:latin typeface="Gill Sans M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33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1600" b="1" dirty="0">
                          <a:effectLst/>
                        </a:rPr>
                        <a:t>Number of food security private enterprises (for profit), producers organizations, water users associations, women's groups, trade and business associations, and community-based organizations (CBOs) receiving USG assistance  </a:t>
                      </a:r>
                      <a:endParaRPr lang="en-GB" sz="1600" b="1" dirty="0">
                        <a:effectLst/>
                        <a:latin typeface="Gill Sans M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1600" dirty="0">
                          <a:effectLst/>
                        </a:rPr>
                        <a:t>10</a:t>
                      </a:r>
                      <a:endParaRPr lang="en-GB" sz="1600" dirty="0">
                        <a:effectLst/>
                        <a:latin typeface="Gill Sans M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1600" dirty="0">
                          <a:effectLst/>
                        </a:rPr>
                        <a:t>16</a:t>
                      </a:r>
                      <a:endParaRPr lang="en-GB" sz="1600" dirty="0">
                        <a:effectLst/>
                        <a:latin typeface="Gill Sans M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1600" dirty="0">
                          <a:effectLst/>
                        </a:rPr>
                        <a:t>160</a:t>
                      </a:r>
                      <a:endParaRPr lang="en-GB" sz="1600" dirty="0">
                        <a:effectLst/>
                        <a:latin typeface="Gill Sans M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GB" sz="1600" dirty="0">
                        <a:effectLst/>
                        <a:latin typeface="Gill Sans M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GB" sz="1600" dirty="0">
                        <a:effectLst/>
                        <a:latin typeface="Gill Sans M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52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1600" b="1" dirty="0">
                          <a:effectLst/>
                        </a:rPr>
                        <a:t>Number of rural households benefiting directly from USG interventions</a:t>
                      </a:r>
                      <a:endParaRPr lang="en-GB" sz="1600" b="1" dirty="0">
                        <a:effectLst/>
                        <a:latin typeface="Gill Sans M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1600" dirty="0">
                          <a:effectLst/>
                        </a:rPr>
                        <a:t>300</a:t>
                      </a:r>
                      <a:endParaRPr lang="en-GB" sz="1600" dirty="0">
                        <a:effectLst/>
                        <a:latin typeface="Gill Sans M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1600">
                          <a:effectLst/>
                        </a:rPr>
                        <a:t>216</a:t>
                      </a:r>
                      <a:endParaRPr lang="en-GB" sz="1600">
                        <a:effectLst/>
                        <a:latin typeface="Gill Sans M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1600">
                          <a:effectLst/>
                        </a:rPr>
                        <a:t>72</a:t>
                      </a:r>
                      <a:endParaRPr lang="en-GB" sz="1600">
                        <a:effectLst/>
                        <a:latin typeface="Gill Sans M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1600" dirty="0">
                          <a:effectLst/>
                        </a:rPr>
                        <a:t>32</a:t>
                      </a:r>
                      <a:endParaRPr lang="en-GB" sz="1600" dirty="0">
                        <a:effectLst/>
                        <a:latin typeface="Gill Sans M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1600" dirty="0">
                          <a:effectLst/>
                        </a:rPr>
                        <a:t>68</a:t>
                      </a:r>
                      <a:endParaRPr lang="en-GB" sz="1600" dirty="0">
                        <a:effectLst/>
                        <a:latin typeface="Gill Sans MT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6941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864096"/>
          </a:xfrm>
        </p:spPr>
        <p:txBody>
          <a:bodyPr/>
          <a:lstStyle/>
          <a:p>
            <a:pPr algn="ctr"/>
            <a:r>
              <a:rPr lang="en-GB" b="1" dirty="0" smtClean="0"/>
              <a:t>Locations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/>
          <a:lstStyle/>
          <a:p>
            <a:pPr marL="114300" indent="0">
              <a:buNone/>
            </a:pPr>
            <a:endParaRPr lang="en-GB" b="1" dirty="0" smtClean="0"/>
          </a:p>
          <a:p>
            <a:pPr marL="114300" indent="0">
              <a:buNone/>
            </a:pPr>
            <a:r>
              <a:rPr lang="en-GB" b="1" dirty="0" smtClean="0"/>
              <a:t>The project component is operational in the following districts:</a:t>
            </a:r>
          </a:p>
          <a:p>
            <a:pPr marL="114300" indent="0">
              <a:buNone/>
            </a:pPr>
            <a:endParaRPr lang="en-GB" b="1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GB" b="1" dirty="0" smtClean="0"/>
              <a:t>Kongwa,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GB" b="1" dirty="0" smtClean="0"/>
              <a:t>Kiteto,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GB" b="1" dirty="0" smtClean="0"/>
              <a:t>Mvomero,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GB" b="1" dirty="0" smtClean="0"/>
              <a:t>Kilosa,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GB" b="1" dirty="0" smtClean="0"/>
              <a:t>Kilolo and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GB" b="1" dirty="0" smtClean="0"/>
              <a:t>Mbozi.</a:t>
            </a:r>
          </a:p>
          <a:p>
            <a:pPr marL="11430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03143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836712"/>
            <a:ext cx="7772400" cy="864096"/>
          </a:xfrm>
        </p:spPr>
        <p:txBody>
          <a:bodyPr/>
          <a:lstStyle/>
          <a:p>
            <a:pPr algn="ctr"/>
            <a:r>
              <a:rPr lang="en-GB" b="1" dirty="0">
                <a:latin typeface="+mn-lt"/>
                <a:cs typeface="Times New Roman" panose="02020603050405020304" pitchFamily="18" charset="0"/>
              </a:rPr>
              <a:t>Key activities</a:t>
            </a:r>
            <a:endParaRPr lang="en-GB" dirty="0">
              <a:latin typeface="+mn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23528" y="1628800"/>
            <a:ext cx="864096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400" b="1" dirty="0" smtClean="0">
                <a:cs typeface="Times New Roman" panose="02020603050405020304" pitchFamily="18" charset="0"/>
              </a:rPr>
              <a:t>To enhance the performance of community level service providers in delivering nutrition services for the target groups of under five children.</a:t>
            </a:r>
          </a:p>
          <a:p>
            <a:pPr lvl="0" algn="just"/>
            <a:endParaRPr lang="en-GB" sz="2400" b="1" dirty="0" smtClean="0">
              <a:cs typeface="Times New Roman" panose="02020603050405020304" pitchFamily="18" charset="0"/>
            </a:endParaRPr>
          </a:p>
          <a:p>
            <a:pPr lvl="0" algn="just"/>
            <a:r>
              <a:rPr lang="en-US" sz="2400" b="1" dirty="0" smtClean="0">
                <a:cs typeface="Times New Roman" panose="02020603050405020304" pitchFamily="18" charset="0"/>
              </a:rPr>
              <a:t>- To identify interventions which will enhance the capacity of households to access and consume nutrient–dense foods through improved nutrition knowledge, perceptions and practices.</a:t>
            </a:r>
            <a:r>
              <a:rPr lang="en-US" sz="2400" dirty="0" smtClean="0"/>
              <a:t> </a:t>
            </a:r>
          </a:p>
          <a:p>
            <a:pPr lvl="0" algn="just"/>
            <a:endParaRPr lang="en-US" sz="2400" dirty="0" smtClean="0"/>
          </a:p>
          <a:p>
            <a:pPr algn="just"/>
            <a:r>
              <a:rPr lang="en-GB" sz="2400" b="1" dirty="0" smtClean="0">
                <a:cs typeface="Times New Roman" panose="02020603050405020304" pitchFamily="18" charset="0"/>
              </a:rPr>
              <a:t>- conduct farmers’ training to enhance the uptake and adoption of the use of simple tools and approaches for reducing postharvest losses.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390746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RISING_presentation_template_Globa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545</TotalTime>
  <Words>911</Words>
  <Application>Microsoft Office PowerPoint</Application>
  <PresentationFormat>On-screen Show (4:3)</PresentationFormat>
  <Paragraphs>161</Paragraphs>
  <Slides>24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AfricaRISING_presentation_template_Global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Targets</vt:lpstr>
      <vt:lpstr>Locations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Haman</dc:creator>
  <cp:lastModifiedBy>Haman</cp:lastModifiedBy>
  <cp:revision>43</cp:revision>
  <dcterms:created xsi:type="dcterms:W3CDTF">2016-07-01T09:55:48Z</dcterms:created>
  <dcterms:modified xsi:type="dcterms:W3CDTF">2016-07-03T19:00:29Z</dcterms:modified>
</cp:coreProperties>
</file>